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62" r:id="rId3"/>
    <p:sldId id="280" r:id="rId4"/>
    <p:sldId id="260" r:id="rId5"/>
    <p:sldId id="267" r:id="rId6"/>
    <p:sldId id="268" r:id="rId7"/>
    <p:sldId id="269" r:id="rId8"/>
    <p:sldId id="266" r:id="rId9"/>
    <p:sldId id="261" r:id="rId10"/>
    <p:sldId id="264" r:id="rId11"/>
    <p:sldId id="271" r:id="rId12"/>
    <p:sldId id="270" r:id="rId13"/>
    <p:sldId id="272" r:id="rId14"/>
    <p:sldId id="274" r:id="rId15"/>
    <p:sldId id="279" r:id="rId16"/>
    <p:sldId id="275" r:id="rId17"/>
    <p:sldId id="281" r:id="rId18"/>
    <p:sldId id="276" r:id="rId19"/>
    <p:sldId id="282" r:id="rId20"/>
    <p:sldId id="278" r:id="rId21"/>
    <p:sldId id="288" r:id="rId22"/>
    <p:sldId id="289" r:id="rId23"/>
    <p:sldId id="284" r:id="rId24"/>
    <p:sldId id="287" r:id="rId25"/>
    <p:sldId id="28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22" y="77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ABFF3-C4F7-458B-850B-E2A5F4C032E6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C9074-2D01-4D8E-A6F7-1CDC55D9A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7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074-2D01-4D8E-A6F7-1CDC55D9AC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96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EAA20-2874-CE9E-5394-014775DDD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C9CB3E-3109-C5D2-C444-6D0285E2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D6CC26-9FFD-28AE-5616-65D54A7A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682501-7C3D-4855-BAE1-8FC92997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4E3F2-C07A-FBA2-AC54-0C89ED4E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5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3B4DC-4E65-CE2D-D9ED-F54A030F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4DBED7-E2E6-5F3B-27CD-F7A670EF9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5F807-42C9-ADA6-D634-1F279D86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86736-9D95-331B-7C40-62BBEE41A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5E0A74-9394-6219-2628-415C5807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66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A9193D-059D-9E8C-023A-AC0A4A213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2B521E-FC7A-D707-A535-97982735A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9388BA-F345-60B0-6558-01FEB7B6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19D9B-56C7-4237-1672-C4CC3395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A22280-B226-3AEA-86BB-D2A39846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7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9559F-9F84-1590-775D-4A4B5806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9CC278-B4A6-F99A-F6D8-042D9BAC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AFE41A-2A41-785D-815C-8E8EFE5A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A78D9B-EF1E-7788-87AA-E20169F5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1D2856-54B7-53D0-E170-C126E266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2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2BC5B-FCB1-2BA2-8D89-7F78370D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573E5D-9B00-8882-5085-3D9C622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B628E0-8A59-EF0F-DD75-E591E4231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E6F090-8B1B-00DD-123E-8AF15347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2DF5C-EC75-9281-79C4-BE521795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23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D765C-2801-B349-7D4D-B3F2D31B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79D25-B43C-5D02-7B5A-C3E221481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2FD051-95C7-0344-CFF9-498B1F99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F2D072-10C7-E867-42E1-CC58E779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A06B5C-41CA-DD28-5577-E92788E4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28F68A-2125-F7EE-00E0-5118DF9F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82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8E421-DDBF-4F52-1C63-3D3009C1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492F1C-C514-DA8B-4BCB-4301206BD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1C2F2B-DCE6-BDAF-A3B6-6F2EB18BB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EC6BA7-77F6-55D3-EBC8-0DFDD6324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B24CE6-1353-6873-CA41-C004A4E70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E7DC53-B0C5-F130-0EE6-D25A14B9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4D2A93-8090-4ED7-142B-E7672E5F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08A166-ACF1-697A-670A-2E86F8D8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39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66E06-AA4E-226F-DD61-FB74963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2317C5-8B4E-56C6-E52B-0A8278E3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C3294F-8D38-11C0-49AF-B5EAE7B1B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1802D0-C257-BA40-046D-7C1C4FC5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0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94399A-09DD-B4EF-1249-B97CBBC4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65023E-8200-1443-E798-688FBFF0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B67001-D478-8A0D-09B5-21364349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186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F6A34-BA0C-6065-9EB4-06855677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12503-DD73-3814-F8C8-AFB3EF5AE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40352D-801A-AC2B-17AD-712895619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F4999D-E55D-72FF-7C98-F32FCE40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BD55B4-0C75-3626-0408-20C1575E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3455F4-23BB-04DB-9CBC-A634CD01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11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E9CC5-8EAA-DD13-D292-54EB96DB9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9326C67-982B-0293-7513-36063A70F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AD7D40-71B8-6C4B-0EC5-F26733510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0F17CF-57A7-4F9A-7CEA-DFE40A58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063712-2FA0-64DC-5948-91A18B79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77B69B-BE89-5176-1A44-E7F3601B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67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F53495-DCE2-8F64-41E2-2A510318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F7D162-5354-B038-7BA6-ABDF56AE0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80F439-9A37-C86D-F6C6-475EB4F36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194C7-EF4D-4F7D-8256-87EAAAC4668B}" type="datetimeFigureOut">
              <a:rPr lang="zh-CN" altLang="en-US" smtClean="0"/>
              <a:t>2023/7/18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BBB170-4511-2D1F-19F2-948877B68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1E7818-B9B3-4A55-B4A2-E859D48CD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CCFD0-75C2-41B1-A8CC-305E8F5AE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72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25F0EA-A070-1F6D-552B-1B7F3A09CD17}"/>
              </a:ext>
            </a:extLst>
          </p:cNvPr>
          <p:cNvSpPr txBox="1"/>
          <p:nvPr/>
        </p:nvSpPr>
        <p:spPr>
          <a:xfrm>
            <a:off x="2193131" y="1843950"/>
            <a:ext cx="78057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Mobile Sensing  Platform</a:t>
            </a:r>
          </a:p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Wrap up Meeting </a:t>
            </a:r>
          </a:p>
          <a:p>
            <a:pPr algn="ctr"/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Yuzhou Tong  27/6/2023 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徽标&#10;&#10;低可信度描述已自动生成">
            <a:extLst>
              <a:ext uri="{FF2B5EF4-FFF2-40B4-BE49-F238E27FC236}">
                <a16:creationId xmlns:a16="http://schemas.microsoft.com/office/drawing/2014/main" id="{EE359DB6-41F9-0EB5-3126-81F0F6B8C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82" y="471710"/>
            <a:ext cx="1372240" cy="13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0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57838" y="254951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 Broker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8193D345-3BA4-0FF7-D3FB-BEF5EC4E9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2" y="2291384"/>
            <a:ext cx="6105525" cy="24288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7925956-271B-1889-AEFF-B0D22B3B810D}"/>
              </a:ext>
            </a:extLst>
          </p:cNvPr>
          <p:cNvSpPr txBox="1"/>
          <p:nvPr/>
        </p:nvSpPr>
        <p:spPr>
          <a:xfrm>
            <a:off x="7652179" y="2655225"/>
            <a:ext cx="4374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deploy, easy to get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free account is enough for our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EMQX also has a public broker </a:t>
            </a:r>
          </a:p>
        </p:txBody>
      </p:sp>
    </p:spTree>
    <p:extLst>
      <p:ext uri="{BB962C8B-B14F-4D97-AF65-F5344CB8AC3E}">
        <p14:creationId xmlns:p14="http://schemas.microsoft.com/office/powerpoint/2010/main" val="98703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57838" y="254951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EMQX Cloud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图形用户界面, 应用程序, 网站&#10;&#10;描述已自动生成">
            <a:extLst>
              <a:ext uri="{FF2B5EF4-FFF2-40B4-BE49-F238E27FC236}">
                <a16:creationId xmlns:a16="http://schemas.microsoft.com/office/drawing/2014/main" id="{98B52A16-FB08-0EE8-E237-349FAFB18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" y="1253784"/>
            <a:ext cx="10557164" cy="51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57838" y="254951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MQTTX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3641A186-14B3-E9B2-72AC-75AD720B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84" y="957498"/>
            <a:ext cx="8366832" cy="57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4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78620" y="566678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9535A8-7C79-6B29-2DD9-9C42B9DEB81B}"/>
              </a:ext>
            </a:extLst>
          </p:cNvPr>
          <p:cNvSpPr txBox="1"/>
          <p:nvPr/>
        </p:nvSpPr>
        <p:spPr>
          <a:xfrm>
            <a:off x="6636545" y="1607384"/>
            <a:ext cx="5713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Telegraf</a:t>
            </a: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processing and export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Prometheus as a database for storing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Grafana for visualization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5654D9FB-CDE1-094D-DE3E-3EE93A6AB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7" y="4824472"/>
            <a:ext cx="4143375" cy="1466850"/>
          </a:xfrm>
          <a:prstGeom prst="rect">
            <a:avLst/>
          </a:prstGeom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FEB037EF-DCCD-D905-A2C4-B37F0D7F3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20" y="1541751"/>
            <a:ext cx="6019800" cy="27146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F0F7F7-5529-E769-A603-2AE0A6449A7F}"/>
              </a:ext>
            </a:extLst>
          </p:cNvPr>
          <p:cNvSpPr txBox="1"/>
          <p:nvPr/>
        </p:nvSpPr>
        <p:spPr>
          <a:xfrm>
            <a:off x="6636545" y="4788456"/>
            <a:ext cx="4143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Grafana also supports MQTT as the data source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some bugs</a:t>
            </a:r>
          </a:p>
        </p:txBody>
      </p:sp>
    </p:spTree>
    <p:extLst>
      <p:ext uri="{BB962C8B-B14F-4D97-AF65-F5344CB8AC3E}">
        <p14:creationId xmlns:p14="http://schemas.microsoft.com/office/powerpoint/2010/main" val="1072826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78620" y="566678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Grafana MQTT Plugin</a:t>
            </a:r>
          </a:p>
        </p:txBody>
      </p:sp>
      <p:pic>
        <p:nvPicPr>
          <p:cNvPr id="5" name="图片 4" descr="电脑软件的截图&#10;&#10;描述已自动生成">
            <a:extLst>
              <a:ext uri="{FF2B5EF4-FFF2-40B4-BE49-F238E27FC236}">
                <a16:creationId xmlns:a16="http://schemas.microsoft.com/office/drawing/2014/main" id="{75C0B342-EC61-FC01-2144-6EF3DA7CB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3" r="50000" b="37501"/>
          <a:stretch/>
        </p:blipFill>
        <p:spPr>
          <a:xfrm>
            <a:off x="378621" y="1984664"/>
            <a:ext cx="7095972" cy="38342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EACC65-B627-7B90-7ECA-508CDA931B83}"/>
              </a:ext>
            </a:extLst>
          </p:cNvPr>
          <p:cNvSpPr txBox="1"/>
          <p:nvPr/>
        </p:nvSpPr>
        <p:spPr>
          <a:xfrm>
            <a:off x="8048625" y="2605903"/>
            <a:ext cx="41433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Unstable: sometimes stop streaming after 15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for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fixed soon</a:t>
            </a:r>
          </a:p>
        </p:txBody>
      </p:sp>
    </p:spTree>
    <p:extLst>
      <p:ext uri="{BB962C8B-B14F-4D97-AF65-F5344CB8AC3E}">
        <p14:creationId xmlns:p14="http://schemas.microsoft.com/office/powerpoint/2010/main" val="353707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4674719" y="3038545"/>
            <a:ext cx="2842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Outdoor Test</a:t>
            </a:r>
          </a:p>
        </p:txBody>
      </p:sp>
    </p:spTree>
    <p:extLst>
      <p:ext uri="{BB962C8B-B14F-4D97-AF65-F5344CB8AC3E}">
        <p14:creationId xmlns:p14="http://schemas.microsoft.com/office/powerpoint/2010/main" val="83340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78620" y="566678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Set-up</a:t>
            </a:r>
          </a:p>
        </p:txBody>
      </p:sp>
      <p:pic>
        <p:nvPicPr>
          <p:cNvPr id="5" name="图片 4" descr="桌子上摆放着黑色的机器&#10;&#10;中度可信度描述已自动生成">
            <a:extLst>
              <a:ext uri="{FF2B5EF4-FFF2-40B4-BE49-F238E27FC236}">
                <a16:creationId xmlns:a16="http://schemas.microsoft.com/office/drawing/2014/main" id="{6CE6856B-701A-576E-261C-03CAC47A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4615" y="1393287"/>
            <a:ext cx="3602381" cy="4801299"/>
          </a:xfrm>
          <a:prstGeom prst="rect">
            <a:avLst/>
          </a:prstGeom>
        </p:spPr>
      </p:pic>
      <p:pic>
        <p:nvPicPr>
          <p:cNvPr id="8" name="图片 7" descr="图片包含 游戏机, 电路&#10;&#10;描述已自动生成">
            <a:extLst>
              <a:ext uri="{FF2B5EF4-FFF2-40B4-BE49-F238E27FC236}">
                <a16:creationId xmlns:a16="http://schemas.microsoft.com/office/drawing/2014/main" id="{213492BE-FF27-A4A8-1C9C-0D0DED3D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15006" y="1393286"/>
            <a:ext cx="3602383" cy="4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82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78620" y="566678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Set-up</a:t>
            </a:r>
          </a:p>
        </p:txBody>
      </p:sp>
      <p:pic>
        <p:nvPicPr>
          <p:cNvPr id="3" name="图片 2" descr="图片包含 图形用户界面&#10;&#10;描述已自动生成">
            <a:extLst>
              <a:ext uri="{FF2B5EF4-FFF2-40B4-BE49-F238E27FC236}">
                <a16:creationId xmlns:a16="http://schemas.microsoft.com/office/drawing/2014/main" id="{402CBE4E-6C1D-2E5B-F884-BFC1A3A12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5" y="1759691"/>
            <a:ext cx="3028950" cy="1514475"/>
          </a:xfrm>
          <a:prstGeom prst="rect">
            <a:avLst/>
          </a:prstGeom>
        </p:spPr>
      </p:pic>
      <p:pic>
        <p:nvPicPr>
          <p:cNvPr id="7" name="图片 6" descr="电脑萤幕画面&#10;&#10;描述已自动生成">
            <a:extLst>
              <a:ext uri="{FF2B5EF4-FFF2-40B4-BE49-F238E27FC236}">
                <a16:creationId xmlns:a16="http://schemas.microsoft.com/office/drawing/2014/main" id="{5A3BDA24-B260-12B4-47E5-6355BEF1D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65" y="1272349"/>
            <a:ext cx="2217659" cy="4799242"/>
          </a:xfrm>
          <a:prstGeom prst="rect">
            <a:avLst/>
          </a:prstGeom>
        </p:spPr>
      </p:pic>
      <p:pic>
        <p:nvPicPr>
          <p:cNvPr id="10" name="图片 9" descr="屏幕的截图&#10;&#10;描述已自动生成">
            <a:extLst>
              <a:ext uri="{FF2B5EF4-FFF2-40B4-BE49-F238E27FC236}">
                <a16:creationId xmlns:a16="http://schemas.microsoft.com/office/drawing/2014/main" id="{6B5803E4-4D3D-4210-CC7E-33E2004A1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70" y="1274564"/>
            <a:ext cx="2217659" cy="47992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14D7BB2-4440-BFBB-2BA1-4EF332190A29}"/>
              </a:ext>
            </a:extLst>
          </p:cNvPr>
          <p:cNvSpPr txBox="1"/>
          <p:nvPr/>
        </p:nvSpPr>
        <p:spPr>
          <a:xfrm>
            <a:off x="560243" y="3759294"/>
            <a:ext cx="41433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mobile application for subscribing and publishing MQTT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tool to monitor the data in the outdoor environment</a:t>
            </a:r>
          </a:p>
        </p:txBody>
      </p:sp>
    </p:spTree>
    <p:extLst>
      <p:ext uri="{BB962C8B-B14F-4D97-AF65-F5344CB8AC3E}">
        <p14:creationId xmlns:p14="http://schemas.microsoft.com/office/powerpoint/2010/main" val="2935056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78620" y="302909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Visualizations</a:t>
            </a:r>
          </a:p>
        </p:txBody>
      </p:sp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8E271163-A6EB-26AB-C7C3-164C794193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6"/>
          <a:stretch/>
        </p:blipFill>
        <p:spPr>
          <a:xfrm>
            <a:off x="1413602" y="4018153"/>
            <a:ext cx="9364794" cy="2065211"/>
          </a:xfrm>
          <a:prstGeom prst="rect">
            <a:avLst/>
          </a:prstGeom>
        </p:spPr>
      </p:pic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9302466A-5CE2-F561-2E1B-71872B0AA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6"/>
          <a:stretch/>
        </p:blipFill>
        <p:spPr>
          <a:xfrm>
            <a:off x="1413602" y="1308706"/>
            <a:ext cx="9308721" cy="206521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4621924-2624-3F93-CC13-60BD9F0A25A1}"/>
              </a:ext>
            </a:extLst>
          </p:cNvPr>
          <p:cNvSpPr txBox="1"/>
          <p:nvPr/>
        </p:nvSpPr>
        <p:spPr>
          <a:xfrm>
            <a:off x="4679155" y="3480591"/>
            <a:ext cx="2833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Near Distance Test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71BE4D-7B0F-1EF7-E72D-DC41190DDCA3}"/>
              </a:ext>
            </a:extLst>
          </p:cNvPr>
          <p:cNvSpPr txBox="1"/>
          <p:nvPr/>
        </p:nvSpPr>
        <p:spPr>
          <a:xfrm>
            <a:off x="4622005" y="6190039"/>
            <a:ext cx="2947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Long Distance Test</a:t>
            </a:r>
          </a:p>
        </p:txBody>
      </p:sp>
    </p:spTree>
    <p:extLst>
      <p:ext uri="{BB962C8B-B14F-4D97-AF65-F5344CB8AC3E}">
        <p14:creationId xmlns:p14="http://schemas.microsoft.com/office/powerpoint/2010/main" val="314194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52"/>
    </mc:Choice>
    <mc:Fallback>
      <p:transition spd="slow" advTm="308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700300" y="3038545"/>
            <a:ext cx="479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205609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57838" y="254951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856E9D-6D7C-D6A7-6BCD-10829B599CC2}"/>
              </a:ext>
            </a:extLst>
          </p:cNvPr>
          <p:cNvSpPr txBox="1"/>
          <p:nvPr/>
        </p:nvSpPr>
        <p:spPr>
          <a:xfrm>
            <a:off x="357838" y="1216818"/>
            <a:ext cx="57981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Outdoor 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Results</a:t>
            </a:r>
            <a:r>
              <a:rPr lang="en-SG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15746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78620" y="566678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Connection</a:t>
            </a:r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320D169D-F02E-2640-213F-E0AB88227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"/>
          <a:stretch/>
        </p:blipFill>
        <p:spPr>
          <a:xfrm>
            <a:off x="1043639" y="1637113"/>
            <a:ext cx="4373064" cy="44519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68AED1-2046-928C-2222-06BD0C8D3E77}"/>
              </a:ext>
            </a:extLst>
          </p:cNvPr>
          <p:cNvSpPr txBox="1"/>
          <p:nvPr/>
        </p:nvSpPr>
        <p:spPr>
          <a:xfrm>
            <a:off x="6100056" y="2367171"/>
            <a:ext cx="57133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Point-to-Point connection not 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script for detecting and rebuilding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acket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</a:t>
            </a: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78620" y="566678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Connection</a:t>
            </a:r>
          </a:p>
        </p:txBody>
      </p:sp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E66B6869-34E9-9C14-2761-79AE88927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08" y="1919576"/>
            <a:ext cx="5371665" cy="2973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9FF052-34CE-DA69-C403-F97A289ACC91}"/>
              </a:ext>
            </a:extLst>
          </p:cNvPr>
          <p:cNvSpPr txBox="1"/>
          <p:nvPr/>
        </p:nvSpPr>
        <p:spPr>
          <a:xfrm>
            <a:off x="1067018" y="5193144"/>
            <a:ext cx="5028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</a:t>
            </a:r>
            <a:r>
              <a:rPr lang="en-SG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layou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Raspberry Pi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BF725F-65CC-0A79-D2A8-0D9DF76DECB6}"/>
              </a:ext>
            </a:extLst>
          </p:cNvPr>
          <p:cNvSpPr txBox="1"/>
          <p:nvPr/>
        </p:nvSpPr>
        <p:spPr>
          <a:xfrm>
            <a:off x="6295810" y="5193144"/>
            <a:ext cx="5028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</a:t>
            </a:r>
            <a:r>
              <a:rPr lang="en-SG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layou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commands to send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 messages</a:t>
            </a: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directly through the NB-IoT module</a:t>
            </a:r>
          </a:p>
        </p:txBody>
      </p:sp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4F1BC945-E745-346B-11BC-4C2DEF474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5" y="1789976"/>
            <a:ext cx="5833288" cy="31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76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子设备&#10;&#10;中度可信度描述已自动生成">
            <a:extLst>
              <a:ext uri="{FF2B5EF4-FFF2-40B4-BE49-F238E27FC236}">
                <a16:creationId xmlns:a16="http://schemas.microsoft.com/office/drawing/2014/main" id="{E6D4F11F-A645-AEF2-1084-77787C5DD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1" y="1274564"/>
            <a:ext cx="3934691" cy="39346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78620" y="566678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Connection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2926D1-842D-CFE7-5021-BA427458973F}"/>
              </a:ext>
            </a:extLst>
          </p:cNvPr>
          <p:cNvSpPr txBox="1"/>
          <p:nvPr/>
        </p:nvSpPr>
        <p:spPr>
          <a:xfrm>
            <a:off x="6100056" y="2367171"/>
            <a:ext cx="571332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GPS and NB-IoT module use the UART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work at different baud rates and have pin conflicts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expansion hat is required </a:t>
            </a: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7F6734-E233-C494-437D-A17131F2DC5A}"/>
              </a:ext>
            </a:extLst>
          </p:cNvPr>
          <p:cNvSpPr txBox="1"/>
          <p:nvPr/>
        </p:nvSpPr>
        <p:spPr>
          <a:xfrm>
            <a:off x="780157" y="4839923"/>
            <a:ext cx="439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Expansion HAT for Raspberry Pi</a:t>
            </a:r>
          </a:p>
        </p:txBody>
      </p:sp>
    </p:spTree>
    <p:extLst>
      <p:ext uri="{BB962C8B-B14F-4D97-AF65-F5344CB8AC3E}">
        <p14:creationId xmlns:p14="http://schemas.microsoft.com/office/powerpoint/2010/main" val="204858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78620" y="566678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Visualization</a:t>
            </a:r>
          </a:p>
        </p:txBody>
      </p:sp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21C05BA2-E7C2-8D52-20CF-CC21BF768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70" y="1966748"/>
            <a:ext cx="3263058" cy="32630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A36FCA-AC8D-1D61-47FC-0CF3110B1EE6}"/>
              </a:ext>
            </a:extLst>
          </p:cNvPr>
          <p:cNvSpPr txBox="1"/>
          <p:nvPr/>
        </p:nvSpPr>
        <p:spPr>
          <a:xfrm>
            <a:off x="6096000" y="2705725"/>
            <a:ext cx="5713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Grafana on a cloud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directly use Grafana Cloud</a:t>
            </a:r>
          </a:p>
        </p:txBody>
      </p:sp>
    </p:spTree>
    <p:extLst>
      <p:ext uri="{BB962C8B-B14F-4D97-AF65-F5344CB8AC3E}">
        <p14:creationId xmlns:p14="http://schemas.microsoft.com/office/powerpoint/2010/main" val="248932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5349004" y="3038545"/>
            <a:ext cx="1820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15172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646019" y="3048936"/>
            <a:ext cx="4899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time !</a:t>
            </a:r>
          </a:p>
        </p:txBody>
      </p:sp>
    </p:spTree>
    <p:extLst>
      <p:ext uri="{BB962C8B-B14F-4D97-AF65-F5344CB8AC3E}">
        <p14:creationId xmlns:p14="http://schemas.microsoft.com/office/powerpoint/2010/main" val="81537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767841" y="3038545"/>
            <a:ext cx="4656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45565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8A1F757-FAAE-909D-B426-2CB86FCB3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409960"/>
            <a:ext cx="8889183" cy="63337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89011" y="207734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22785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57838" y="254951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CF1B50D0-C4CE-5E4E-7AC8-1DED8974B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66" y="1349302"/>
            <a:ext cx="5854867" cy="41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3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57838" y="254951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Module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7AD36762-38D9-F76A-2FB4-9F8F1CF2B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208643"/>
              </p:ext>
            </p:extLst>
          </p:nvPr>
        </p:nvGraphicFramePr>
        <p:xfrm>
          <a:off x="2451677" y="1762760"/>
          <a:ext cx="728864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4323">
                  <a:extLst>
                    <a:ext uri="{9D8B030D-6E8A-4147-A177-3AD203B41FA5}">
                      <a16:colId xmlns:a16="http://schemas.microsoft.com/office/drawing/2014/main" val="2320843018"/>
                    </a:ext>
                  </a:extLst>
                </a:gridCol>
                <a:gridCol w="3644323">
                  <a:extLst>
                    <a:ext uri="{9D8B030D-6E8A-4147-A177-3AD203B41FA5}">
                      <a16:colId xmlns:a16="http://schemas.microsoft.com/office/drawing/2014/main" val="2993911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Specifications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Capturing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 (cold start)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seconds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4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Capturing Time (hot start)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seconds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42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Refreshing Frequency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10 Hz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32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Positioning Accuracy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2.5 m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5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Receiving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GPS, BD2, and QZSS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3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Communication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UART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2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Baud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115200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78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Communication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NMEA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97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27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57838" y="254951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Transmission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5EB7AF6A-F501-3CB4-C6D0-6377C9894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46" y="1302399"/>
            <a:ext cx="9682107" cy="41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57838" y="254951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形状, 矩形&#10;&#10;描述已自动生成">
            <a:extLst>
              <a:ext uri="{FF2B5EF4-FFF2-40B4-BE49-F238E27FC236}">
                <a16:creationId xmlns:a16="http://schemas.microsoft.com/office/drawing/2014/main" id="{F5E717AA-398A-6555-A5D0-511F6A09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41" y="1943641"/>
            <a:ext cx="2970718" cy="29707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856E9D-6D7C-D6A7-6BCD-10829B599CC2}"/>
              </a:ext>
            </a:extLst>
          </p:cNvPr>
          <p:cNvSpPr txBox="1"/>
          <p:nvPr/>
        </p:nvSpPr>
        <p:spPr>
          <a:xfrm>
            <a:off x="6061907" y="1850663"/>
            <a:ext cx="57981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Queuing Telemetry Transport (MQTT) is a widely used transmission protocol in IoT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lightweight, simple, and open, which makes it suitable for machine-to-machine (M2M) 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 runs on top of the Transmission Control Protocol/Internet Protocol (TCP/IP) stack</a:t>
            </a:r>
          </a:p>
        </p:txBody>
      </p:sp>
    </p:spTree>
    <p:extLst>
      <p:ext uri="{BB962C8B-B14F-4D97-AF65-F5344CB8AC3E}">
        <p14:creationId xmlns:p14="http://schemas.microsoft.com/office/powerpoint/2010/main" val="199131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444FA-90AC-BA0B-D264-12A1DD377E67}"/>
              </a:ext>
            </a:extLst>
          </p:cNvPr>
          <p:cNvSpPr txBox="1"/>
          <p:nvPr/>
        </p:nvSpPr>
        <p:spPr>
          <a:xfrm>
            <a:off x="357838" y="254951"/>
            <a:ext cx="820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 P</a:t>
            </a:r>
            <a:r>
              <a:rPr lang="en-US" altLang="zh-C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rotocol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7043F3-709E-F5B6-019F-A029E913D52F}"/>
              </a:ext>
            </a:extLst>
          </p:cNvPr>
          <p:cNvSpPr txBox="1"/>
          <p:nvPr/>
        </p:nvSpPr>
        <p:spPr>
          <a:xfrm>
            <a:off x="7710052" y="2028616"/>
            <a:ext cx="43745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Publisher sends messages to a topic in the MQTT broker</a:t>
            </a:r>
          </a:p>
          <a:p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Subscriber can subscribe multiple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MQTT Broker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each topic’s messages to its subscribers</a:t>
            </a:r>
            <a:endParaRPr lang="en-SG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4E5E0DDF-FE56-8B86-72BE-E32E58329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2" y="1761630"/>
            <a:ext cx="5245028" cy="35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4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387</Words>
  <Application>Microsoft Office PowerPoint</Application>
  <PresentationFormat>宽屏</PresentationFormat>
  <Paragraphs>108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童 雨周</dc:creator>
  <cp:lastModifiedBy>童 雨周</cp:lastModifiedBy>
  <cp:revision>87</cp:revision>
  <dcterms:created xsi:type="dcterms:W3CDTF">2023-05-23T05:33:17Z</dcterms:created>
  <dcterms:modified xsi:type="dcterms:W3CDTF">2023-07-18T07:27:14Z</dcterms:modified>
</cp:coreProperties>
</file>